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61" r:id="rId8"/>
    <p:sldId id="262" r:id="rId9"/>
    <p:sldId id="263" r:id="rId10"/>
    <p:sldId id="274" r:id="rId11"/>
    <p:sldId id="264" r:id="rId12"/>
    <p:sldId id="265" r:id="rId13"/>
    <p:sldId id="266" r:id="rId14"/>
    <p:sldId id="267" r:id="rId15"/>
    <p:sldId id="272" r:id="rId16"/>
    <p:sldId id="268" r:id="rId17"/>
    <p:sldId id="273" r:id="rId18"/>
    <p:sldId id="269" r:id="rId19"/>
    <p:sldId id="270" r:id="rId20"/>
    <p:sldId id="271" r:id="rId21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4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9418320" y="7040880"/>
            <a:ext cx="639720" cy="4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fld id="{29440D3E-BCD2-4F0D-918A-017205E6CCFE}" type="slidenum"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548640" y="266976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 dirty="0">
                <a:solidFill>
                  <a:srgbClr val="3333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Understanding Animal Movements Through Agent-Based Modeling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CustomShape 2"/>
          <p:cNvSpPr/>
          <p:nvPr/>
        </p:nvSpPr>
        <p:spPr>
          <a:xfrm>
            <a:off x="2194560" y="5577840"/>
            <a:ext cx="5485320" cy="128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Judy Mak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M.S. Candidate, Geography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San Diego State University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504000" y="1472760"/>
            <a:ext cx="8959680" cy="5384520"/>
          </a:xfrm>
          <a:prstGeom prst="rect">
            <a:avLst/>
          </a:prstGeom>
          <a:solidFill>
            <a:srgbClr val="7B9050">
              <a:alpha val="80000"/>
            </a:srgb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CustomShape 2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Existing Data: Camera Trapping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822960" y="1828800"/>
            <a:ext cx="8411400" cy="18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Automated cameras installed on-site to track sightings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Long-term camera-trapping data of various identified animal species in Excel format</a:t>
            </a:r>
          </a:p>
          <a:p>
            <a:pPr marL="4482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Data collected 4/19/15 - 8/15/16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5"/>
          <p:cNvSpPr/>
          <p:nvPr/>
        </p:nvSpPr>
        <p:spPr>
          <a:xfrm>
            <a:off x="3446640" y="3566160"/>
            <a:ext cx="2130840" cy="230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6"/>
          <p:cNvSpPr/>
          <p:nvPr/>
        </p:nvSpPr>
        <p:spPr>
          <a:xfrm>
            <a:off x="5868000" y="3749040"/>
            <a:ext cx="3000960" cy="6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 descr="Picture">
            <a:extLst>
              <a:ext uri="{FF2B5EF4-FFF2-40B4-BE49-F238E27FC236}">
                <a16:creationId xmlns:a16="http://schemas.microsoft.com/office/drawing/2014/main" id="{4854BE73-A8C7-46C3-A2F6-CE2C7AC13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25" y="4147417"/>
            <a:ext cx="29527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1746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504000" y="1472760"/>
            <a:ext cx="8959680" cy="5384520"/>
          </a:xfrm>
          <a:prstGeom prst="rect">
            <a:avLst/>
          </a:prstGeom>
          <a:solidFill>
            <a:srgbClr val="7B9050">
              <a:alpha val="80000"/>
            </a:srgb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CustomShape 2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Existing Data: Camera Trapping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822960" y="1828800"/>
            <a:ext cx="8411400" cy="18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4"/>
          <p:cNvSpPr/>
          <p:nvPr/>
        </p:nvSpPr>
        <p:spPr>
          <a:xfrm>
            <a:off x="914400" y="2266950"/>
            <a:ext cx="3000960" cy="42897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Asian Black Bear 0.1%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Domestic cat 0.1%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Crab-eating Mongoose 0.1%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Siberian Weasel 0.3%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Chinese </a:t>
            </a:r>
            <a:r>
              <a:rPr lang="en-US" sz="16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Serow</a:t>
            </a:r>
            <a:r>
              <a:rPr lang="en-US" sz="1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0.3%</a:t>
            </a:r>
            <a:endParaRPr lang="en-US" sz="1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Chinese Ferret Badger 0.3%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Golden Monkey 0.4%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Koklass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Pheasant 0.4%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Spotted Linsang 0.5%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Domestic Dog 0.5%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Leopard 0.5%</a:t>
            </a:r>
            <a:endParaRPr lang="en-US" sz="1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Flying Squirrel 0.7%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Masked Palm Civet 1.2%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Goat 1.2%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Malayan Porcupine 1.4%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5"/>
          <p:cNvSpPr/>
          <p:nvPr/>
        </p:nvSpPr>
        <p:spPr>
          <a:xfrm>
            <a:off x="3721727" y="2246595"/>
            <a:ext cx="2634746" cy="36075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Squirrel 1.5%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Donkey/Horse 1.6%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Researcher 2.0%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Indian Muntjac 2.6%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Hog Badger 2.7%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Tufted Deer 3.6%</a:t>
            </a:r>
            <a:endParaRPr lang="en-US" sz="1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People 3.9%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Elliot's Pheasant 5.3%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Wild Boar 5.6%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Golden Pheasant 6.6%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Rat/Mouse 7.0%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Tibetan Macaque 11.5%</a:t>
            </a:r>
            <a:endParaRPr lang="en-US" sz="1600" u="sng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Temminck's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Tragopan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11.5%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Cow  26.5%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6"/>
          <p:cNvSpPr/>
          <p:nvPr/>
        </p:nvSpPr>
        <p:spPr>
          <a:xfrm>
            <a:off x="6171864" y="2683657"/>
            <a:ext cx="3000960" cy="6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Bolded: near-threatened, vulnerable, or endangered species in the FNNR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Source: Dr. Hsiang-Ling Chen, SDSU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614520" y="1563480"/>
            <a:ext cx="8959680" cy="5384520"/>
          </a:xfrm>
          <a:prstGeom prst="rect">
            <a:avLst/>
          </a:prstGeom>
          <a:solidFill>
            <a:srgbClr val="7B9050">
              <a:alpha val="80000"/>
            </a:srgb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CustomShape 2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Landsat 5 Satellite Imagery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822960" y="1828800"/>
            <a:ext cx="2741760" cy="432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Pictured: 2/28/2011, processed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30m resolution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Multi-date comparisons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Use: track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land cover/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vegetation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3947400" y="1563480"/>
            <a:ext cx="5626800" cy="5384520"/>
          </a:xfrm>
          <a:prstGeom prst="rect">
            <a:avLst/>
          </a:prstGeom>
          <a:ln>
            <a:noFill/>
          </a:ln>
        </p:spPr>
      </p:pic>
      <p:sp>
        <p:nvSpPr>
          <p:cNvPr id="80" name="CustomShape 4"/>
          <p:cNvSpPr/>
          <p:nvPr/>
        </p:nvSpPr>
        <p:spPr>
          <a:xfrm>
            <a:off x="614520" y="6035040"/>
            <a:ext cx="3565080" cy="85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Source: NASA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Processing Credit: Cindy Tsai, SDSU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640080" y="1563480"/>
            <a:ext cx="8838720" cy="5384520"/>
          </a:xfrm>
          <a:prstGeom prst="rect">
            <a:avLst/>
          </a:prstGeom>
          <a:solidFill>
            <a:srgbClr val="7B9050">
              <a:alpha val="80000"/>
            </a:srgb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2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ASTER Digital Elevation Model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822960" y="1828800"/>
            <a:ext cx="2925000" cy="432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2/02/2012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30m resolution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Site: Guizhou Region (covers the FNNR)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614520" y="6035040"/>
            <a:ext cx="3565080" cy="85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Source: NASA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Processing Credit: Cindy Tsai, SDSU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4297680" y="1645920"/>
            <a:ext cx="5181120" cy="5133600"/>
          </a:xfrm>
          <a:prstGeom prst="rect">
            <a:avLst/>
          </a:prstGeom>
          <a:ln>
            <a:noFill/>
          </a:ln>
        </p:spPr>
      </p:pic>
      <p:sp>
        <p:nvSpPr>
          <p:cNvPr id="86" name="CustomShape 5"/>
          <p:cNvSpPr/>
          <p:nvPr/>
        </p:nvSpPr>
        <p:spPr>
          <a:xfrm>
            <a:off x="7132320" y="2743200"/>
            <a:ext cx="731160" cy="1188360"/>
          </a:xfrm>
          <a:prstGeom prst="ellipse">
            <a:avLst/>
          </a:prstGeom>
          <a:noFill/>
          <a:ln w="1908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48640" y="1563480"/>
            <a:ext cx="8959680" cy="5384520"/>
          </a:xfrm>
          <a:prstGeom prst="rect">
            <a:avLst/>
          </a:prstGeom>
          <a:solidFill>
            <a:srgbClr val="7B9050">
              <a:alpha val="80000"/>
            </a:srgb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2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ABM Design &amp; Methodology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822960" y="1828800"/>
            <a:ext cx="8411400" cy="432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Development of model framework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ODD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(Overview, Design Concepts, and Details)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Protocol for ABMs (Grimm et al. 2006/2010 update)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Logistic regression of variable coefficients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“What if...” situations: if the food availability and other natural variable inputs did not change in a given time step for a given area, but the tourism level does, will the species move, and if so, in what direction?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">
              <a:lnSpc>
                <a:spcPct val="100000"/>
              </a:lnSpc>
              <a:buClr>
                <a:srgbClr val="000000"/>
              </a:buClr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" name="Picture 89"/>
          <p:cNvPicPr/>
          <p:nvPr/>
        </p:nvPicPr>
        <p:blipFill>
          <a:blip r:embed="rId2"/>
          <a:stretch/>
        </p:blipFill>
        <p:spPr>
          <a:xfrm>
            <a:off x="2941320" y="4195415"/>
            <a:ext cx="3857040" cy="2559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48640" y="1563480"/>
            <a:ext cx="8959680" cy="5384520"/>
          </a:xfrm>
          <a:prstGeom prst="rect">
            <a:avLst/>
          </a:prstGeom>
          <a:solidFill>
            <a:srgbClr val="7B9050">
              <a:alpha val="80000"/>
            </a:srgb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2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ABM Design &amp; Methodology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822960" y="1828800"/>
            <a:ext cx="8411400" cy="432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Model inputs and outputs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Inputs: both anthropogenic and natural variables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Outputs: visual (and quantitative) movements of agents as measured by distance from households and directionality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Agents: animal species (moving), people (activity buffer)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">
              <a:lnSpc>
                <a:spcPct val="100000"/>
              </a:lnSpc>
              <a:buClr>
                <a:srgbClr val="000000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34422-B3C9-4A28-8032-5FBDB5169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870" y="3779837"/>
            <a:ext cx="6604884" cy="28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611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48640" y="1563480"/>
            <a:ext cx="4572000" cy="5384520"/>
          </a:xfrm>
          <a:prstGeom prst="rect">
            <a:avLst/>
          </a:prstGeom>
          <a:solidFill>
            <a:srgbClr val="7B9050">
              <a:alpha val="80000"/>
            </a:srgb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2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ABM Design &amp; Methodology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822960" y="1828800"/>
            <a:ext cx="4034790" cy="432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Pictured: previous ABM done in FNNR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Project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by author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(non-movement based,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c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entered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on households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)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Why Python vs.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Netlogo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?</a:t>
            </a:r>
          </a:p>
          <a:p>
            <a:pPr marL="673200" lvl="1" indent="-214920">
              <a:buClr>
                <a:srgbClr val="000000"/>
              </a:buClr>
              <a:buFont typeface="Symbol"/>
              <a:buChar char="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‘Mesa’ Python Library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Moving agents in ABMs: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grid (Sellers et al. 2007) vs. freeform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Depicted: GTGP enrollment
status in FNNR residences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5394960" y="1737000"/>
            <a:ext cx="3988440" cy="512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48640" y="1563480"/>
            <a:ext cx="8959680" cy="5384520"/>
          </a:xfrm>
          <a:prstGeom prst="rect">
            <a:avLst/>
          </a:prstGeom>
          <a:solidFill>
            <a:srgbClr val="7B9050">
              <a:alpha val="80000"/>
            </a:srgb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2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ABM Design &amp; Methodology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822960" y="1828800"/>
            <a:ext cx="8411400" cy="432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Output formats:</a:t>
            </a:r>
          </a:p>
          <a:p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  <a:ea typeface="DejaVu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Results of logistic regression analysis (table)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  <a:ea typeface="DejaVu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Visual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simulation (and corresponding graphs) that depict the short-range movement of populations of species within the FNNR over seasonal time-steps; several species can be represented in separate runs (interactive webpage launched in a web browser when Python code is run)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  <a:ea typeface="DejaVu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Excel file recording model output: distances/directionality traveled per agent, total estimated population changes/shifts in certain buffer areas (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.csv/table)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  <a:ea typeface="DejaVu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Verification/validation results (table)</a:t>
            </a:r>
          </a:p>
        </p:txBody>
      </p:sp>
    </p:spTree>
    <p:extLst>
      <p:ext uri="{BB962C8B-B14F-4D97-AF65-F5344CB8AC3E}">
        <p14:creationId xmlns:p14="http://schemas.microsoft.com/office/powerpoint/2010/main" val="8727095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548640" y="1563480"/>
            <a:ext cx="8959680" cy="5384520"/>
          </a:xfrm>
          <a:prstGeom prst="rect">
            <a:avLst/>
          </a:prstGeom>
          <a:solidFill>
            <a:srgbClr val="7B9050">
              <a:alpha val="80000"/>
            </a:srgb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2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Research Timeline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822960" y="1828800"/>
            <a:ext cx="8411400" cy="432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Final output: a model (simulation) that can characterize the impact of human variables on the movement of animal species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8A2A0-AECC-47F2-AB56-71DC0E4C9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85" y="2094061"/>
            <a:ext cx="8182390" cy="3071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548640" y="1563480"/>
            <a:ext cx="8959680" cy="5384520"/>
          </a:xfrm>
          <a:prstGeom prst="rect">
            <a:avLst/>
          </a:prstGeom>
          <a:solidFill>
            <a:srgbClr val="7B9050">
              <a:alpha val="80000"/>
            </a:srgb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2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Why This Matters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822960" y="1828800"/>
            <a:ext cx="8137080" cy="432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Improved understanding of how/to what extent human activity affects animal movements, especially of endangered/endemic species within a specific habitat (special attention given to primates)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Further analysis on effectiveness of PES-type programs in conservation efforts</a:t>
            </a:r>
            <a:b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</a:b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</a:t>
            </a: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Insight into the application of geospatial ABMs to animal movements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548640" y="1563480"/>
            <a:ext cx="8959680" cy="5384520"/>
          </a:xfrm>
          <a:prstGeom prst="rect">
            <a:avLst/>
          </a:prstGeom>
          <a:solidFill>
            <a:srgbClr val="7B9050">
              <a:alpha val="80000"/>
            </a:srgb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Research Questions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3"/>
          <p:cNvSpPr/>
          <p:nvPr/>
        </p:nvSpPr>
        <p:spPr>
          <a:xfrm>
            <a:off x="822960" y="1828800"/>
            <a:ext cx="8502840" cy="432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What drives the seasonal movements of animal species within a defined habitat, particularly endemic animal species?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Which factors, whether natural (elevation, vegetation type) or anthropogenic (tourism, resource use), are the strongest in determining this?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If animals share this habitat with humans, how might structural or demographic changes (emigration, etc.) influence the habitat over time?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48640" y="1563480"/>
            <a:ext cx="8959680" cy="5384520"/>
          </a:xfrm>
          <a:prstGeom prst="rect">
            <a:avLst/>
          </a:prstGeom>
          <a:solidFill>
            <a:srgbClr val="7B9050">
              <a:alpha val="80000"/>
            </a:srgb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2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Works Cited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822960" y="1828800"/>
            <a:ext cx="8411400" cy="432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Aitken, Stuart, and Li An. "Figured Worlds: Environmental Complexity and Affective Ecologies in </a:t>
            </a:r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Fanjingshan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, China." Ecological Modelling 229 (2012): 5-15. Web.</a:t>
            </a:r>
            <a:endParaRPr lang="en-US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Aitken, Stuart, Li An, Sarah </a:t>
            </a:r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Wandersee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, and </a:t>
            </a:r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Yeqin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Yang. "Renegotiating Local Values: The Case of </a:t>
            </a:r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Fanjingshan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Reserve, China." Alternative Development: Unravelling Marginalization, Voicing Change. </a:t>
            </a:r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N.p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.: Ashgate Group, 2014. N. </a:t>
            </a:r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pag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. Print.</a:t>
            </a:r>
            <a:endParaRPr lang="en-US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Hill, Russell A., Brian S. Logan, William I. Sellers, and Julian </a:t>
            </a:r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Zappala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. "An Agent-based Model of Group Decision Making in Baboons." Modelling Natural Action Selection (</a:t>
            </a:r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n.d.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): 454-76. Web.</a:t>
            </a:r>
            <a:endParaRPr lang="en-US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Robbins, Martha M., and Andrew M. Robbins. "Simulation of the Population Dynamics and Social Structure of the Virunga Mountain Gorillas." American Journal of Primatology 63.4 (2004): 201-23. Web.</a:t>
            </a:r>
            <a:endParaRPr lang="en-US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Tsai, Yu </a:t>
            </a:r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Hsin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, Douglas Stow, Lei Shi, Rebecca Lewison, and Li An. "Quantifying Canopy Fractional Cover and Change in </a:t>
            </a:r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Fanjingshan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National Nature Reserve, China Using Multi-temporal Landsat Imagery." Remote Sensing Letters 7.7 (2016): 671-80. Web.</a:t>
            </a:r>
            <a:endParaRPr lang="en-US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Wandersee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, Sarah M., Li An, David Lopez-</a:t>
            </a:r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Carr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, and </a:t>
            </a:r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Yeqin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Yang. "Perception and Decisions in Modeling Coupled Human and Natural Systems: A Case Study from </a:t>
            </a:r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Fanjingshan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National Nature Reserve, China." Ecological Modelling 229 (2012): 37-49. Web.</a:t>
            </a:r>
            <a:endParaRPr lang="en-US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Wu, Gang, Hong-Chang Wang, Hai-Wei Fu, Jing-Zhu Zhao, and Ye-Qin Yang. "Habitat Selection of Guizhou Golden Monkey (</a:t>
            </a:r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Phinopithecus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</a:t>
            </a:r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Roxellanae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</a:t>
            </a:r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Brelichi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) in </a:t>
            </a:r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Fanjing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Mountain Biosphere Reserve, China." Journal of Forestry Research 15.3 (2004): 197-202. Web.</a:t>
            </a:r>
            <a:endParaRPr lang="en-US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Xiang, </a:t>
            </a:r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Zuo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-Fu, Yang Yu, Mei Yang, </a:t>
            </a:r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Jingyuan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Yang, </a:t>
            </a:r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Mingyao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</a:t>
            </a:r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Niao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, and Ming Li. "Does Flagship Species Tourism Benefit Conservation? A Case Study of the Golden Snub-nosed Monkey in </a:t>
            </a:r>
            <a:r>
              <a:rPr lang="en-US" sz="1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Shennongjia</a:t>
            </a: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National Nature Reserve." Chinese Science Bulletin 56.24 (2011): 2553-558. Web.</a:t>
            </a:r>
            <a:endParaRPr lang="en-US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548640" y="1563480"/>
            <a:ext cx="8959680" cy="5384520"/>
          </a:xfrm>
          <a:prstGeom prst="rect">
            <a:avLst/>
          </a:prstGeom>
          <a:solidFill>
            <a:srgbClr val="7B9050">
              <a:alpha val="80000"/>
            </a:srgb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2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Objectives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822960" y="1828800"/>
            <a:ext cx="8411400" cy="432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To explore the degree to and manner in which human activity impacts the seasonal movements of animals in shared habitats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To build an agent-based model to better explain the factors influencing habitat change and/or animal movements within a habitat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4"/>
          <p:cNvSpPr/>
          <p:nvPr/>
        </p:nvSpPr>
        <p:spPr>
          <a:xfrm>
            <a:off x="1280160" y="4572000"/>
            <a:ext cx="3748680" cy="192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Case study: Grey snub-nosed monkey (“golden monkey”)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and several other species in the FNNR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Picture 45"/>
          <p:cNvPicPr/>
          <p:nvPr/>
        </p:nvPicPr>
        <p:blipFill>
          <a:blip r:embed="rId2"/>
          <a:stretch/>
        </p:blipFill>
        <p:spPr>
          <a:xfrm>
            <a:off x="5142240" y="4389120"/>
            <a:ext cx="3361320" cy="210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548640" y="1563480"/>
            <a:ext cx="8959680" cy="5384520"/>
          </a:xfrm>
          <a:prstGeom prst="rect">
            <a:avLst/>
          </a:prstGeom>
          <a:solidFill>
            <a:srgbClr val="7B9050">
              <a:alpha val="80000"/>
            </a:srgb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Study Site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Picture 48"/>
          <p:cNvPicPr/>
          <p:nvPr/>
        </p:nvPicPr>
        <p:blipFill>
          <a:blip r:embed="rId2"/>
          <a:stretch/>
        </p:blipFill>
        <p:spPr>
          <a:xfrm>
            <a:off x="2134440" y="1869480"/>
            <a:ext cx="6094800" cy="471384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BEF657-006F-42D7-BADA-2A3FF6364EEC}"/>
              </a:ext>
            </a:extLst>
          </p:cNvPr>
          <p:cNvSpPr txBox="1"/>
          <p:nvPr/>
        </p:nvSpPr>
        <p:spPr>
          <a:xfrm>
            <a:off x="6187027" y="6576342"/>
            <a:ext cx="208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Wandersee</a:t>
            </a:r>
            <a:r>
              <a:rPr lang="en-US" dirty="0"/>
              <a:t> 2009)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548640" y="1563480"/>
            <a:ext cx="8959680" cy="5384520"/>
          </a:xfrm>
          <a:prstGeom prst="rect">
            <a:avLst/>
          </a:prstGeom>
          <a:solidFill>
            <a:srgbClr val="7B9050">
              <a:alpha val="80000"/>
            </a:srgb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2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Literature Review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3"/>
          <p:cNvSpPr/>
          <p:nvPr/>
        </p:nvSpPr>
        <p:spPr>
          <a:xfrm>
            <a:off x="822960" y="1828800"/>
            <a:ext cx="8411400" cy="432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Past studies have shown potential in ABMs in tracking primate group decisions or in predicting primate population dynamics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Sellers et al. 2007, Robbins and Robbins 2004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" name="Picture 52"/>
          <p:cNvPicPr/>
          <p:nvPr/>
        </p:nvPicPr>
        <p:blipFill>
          <a:blip r:embed="rId2"/>
          <a:stretch/>
        </p:blipFill>
        <p:spPr>
          <a:xfrm>
            <a:off x="3566160" y="3558600"/>
            <a:ext cx="5648040" cy="2476080"/>
          </a:xfrm>
          <a:prstGeom prst="rect">
            <a:avLst/>
          </a:prstGeom>
          <a:ln>
            <a:noFill/>
          </a:ln>
        </p:spPr>
      </p:pic>
      <p:pic>
        <p:nvPicPr>
          <p:cNvPr id="54" name="Picture 53"/>
          <p:cNvPicPr/>
          <p:nvPr/>
        </p:nvPicPr>
        <p:blipFill>
          <a:blip r:embed="rId3"/>
          <a:stretch/>
        </p:blipFill>
        <p:spPr>
          <a:xfrm>
            <a:off x="822960" y="3291840"/>
            <a:ext cx="2732760" cy="273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548640" y="1563480"/>
            <a:ext cx="4023360" cy="5384520"/>
          </a:xfrm>
          <a:prstGeom prst="rect">
            <a:avLst/>
          </a:prstGeom>
          <a:solidFill>
            <a:srgbClr val="7B9050">
              <a:alpha val="80000"/>
            </a:srgb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2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Literature Review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3"/>
          <p:cNvSpPr/>
          <p:nvPr/>
        </p:nvSpPr>
        <p:spPr>
          <a:xfrm>
            <a:off x="822960" y="1828800"/>
            <a:ext cx="3454572" cy="432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“An agent-based model of group decision making in baboons.”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Sellers et al. 2007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0" name="Picture 2" descr="An external file that holds a picture, illustration, etc.&#10;Object name is rstb20072064f01.jpg">
            <a:extLst>
              <a:ext uri="{FF2B5EF4-FFF2-40B4-BE49-F238E27FC236}">
                <a16:creationId xmlns:a16="http://schemas.microsoft.com/office/drawing/2014/main" id="{6868E970-1609-4C02-ADD8-2BE3BD67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010" y="2093565"/>
            <a:ext cx="432435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0906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548640" y="1562400"/>
            <a:ext cx="8959680" cy="5384520"/>
          </a:xfrm>
          <a:prstGeom prst="rect">
            <a:avLst/>
          </a:prstGeom>
          <a:solidFill>
            <a:srgbClr val="7B9050">
              <a:alpha val="80000"/>
            </a:srgb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2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Literature Review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822960" y="1828800"/>
            <a:ext cx="4663080" cy="432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Much is known about the typical behavior of the Guizhou snub-nosed monkey (“golden monkey”)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Diet changes with season (Xiang et al. 2012)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Prefers elevations of 1500-1700m (Wu et al. 2004)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" name="Picture 57"/>
          <p:cNvPicPr/>
          <p:nvPr/>
        </p:nvPicPr>
        <p:blipFill>
          <a:blip r:embed="rId2"/>
          <a:stretch/>
        </p:blipFill>
        <p:spPr>
          <a:xfrm>
            <a:off x="6126480" y="1912680"/>
            <a:ext cx="2923920" cy="3847680"/>
          </a:xfrm>
          <a:prstGeom prst="rect">
            <a:avLst/>
          </a:prstGeom>
          <a:ln>
            <a:noFill/>
          </a:ln>
        </p:spPr>
      </p:pic>
      <p:sp>
        <p:nvSpPr>
          <p:cNvPr id="59" name="CustomShape 4"/>
          <p:cNvSpPr/>
          <p:nvPr/>
        </p:nvSpPr>
        <p:spPr>
          <a:xfrm>
            <a:off x="6675120" y="301320"/>
            <a:ext cx="48459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5"/>
          <p:cNvSpPr/>
          <p:nvPr/>
        </p:nvSpPr>
        <p:spPr>
          <a:xfrm>
            <a:off x="6126480" y="5908320"/>
            <a:ext cx="3017160" cy="85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Habitat suitability for golden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monkeys within FNNR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From Wu et al. 2004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548640" y="1563480"/>
            <a:ext cx="8959680" cy="5384520"/>
          </a:xfrm>
          <a:prstGeom prst="rect">
            <a:avLst/>
          </a:prstGeom>
          <a:solidFill>
            <a:srgbClr val="7B9050">
              <a:alpha val="80000"/>
            </a:srgb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2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Literature Review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3"/>
          <p:cNvSpPr/>
          <p:nvPr/>
        </p:nvSpPr>
        <p:spPr>
          <a:xfrm>
            <a:off x="822960" y="1828800"/>
            <a:ext cx="8411400" cy="432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Past studies at SDSU of surveyed human attitudes/potential impact on the habitat of the grey snub-nosed monkey at FNNR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Golden Monkey project (Aitken et al. 2014, Aitken &amp; An 2012, Wandersee et al. 2011, Tsai et al. 2011)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Picture 63"/>
          <p:cNvPicPr/>
          <p:nvPr/>
        </p:nvPicPr>
        <p:blipFill>
          <a:blip r:embed="rId2"/>
          <a:stretch/>
        </p:blipFill>
        <p:spPr>
          <a:xfrm>
            <a:off x="5261760" y="4297680"/>
            <a:ext cx="2693160" cy="2011320"/>
          </a:xfrm>
          <a:prstGeom prst="rect">
            <a:avLst/>
          </a:prstGeom>
          <a:ln>
            <a:noFill/>
          </a:ln>
        </p:spPr>
      </p:pic>
      <p:pic>
        <p:nvPicPr>
          <p:cNvPr id="65" name="Picture 64"/>
          <p:cNvPicPr/>
          <p:nvPr/>
        </p:nvPicPr>
        <p:blipFill>
          <a:blip r:embed="rId3"/>
          <a:stretch/>
        </p:blipFill>
        <p:spPr>
          <a:xfrm>
            <a:off x="2103120" y="4297680"/>
            <a:ext cx="2681640" cy="201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stomShape 1"/>
          <p:cNvSpPr/>
          <p:nvPr/>
        </p:nvSpPr>
        <p:spPr>
          <a:xfrm>
            <a:off x="548640" y="1563480"/>
            <a:ext cx="8959680" cy="5384520"/>
          </a:xfrm>
          <a:prstGeom prst="rect">
            <a:avLst/>
          </a:prstGeom>
          <a:solidFill>
            <a:srgbClr val="7B9050">
              <a:alpha val="80000"/>
            </a:srgb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2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Hypotheses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3"/>
          <p:cNvSpPr/>
          <p:nvPr/>
        </p:nvSpPr>
        <p:spPr>
          <a:xfrm>
            <a:off x="822960" y="1828800"/>
            <a:ext cx="8319960" cy="432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Seasonal changes in human activity (e.g. increased fuelwood harvest in the winter) will correlate with animal movement farther away from human settlements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Even when given other factors such as seasonal vegetation change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Agent-based models can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 be used to reliably track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 the seasonal movements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 of an endemic species within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DejaVu Sans"/>
              </a:rPr>
              <a:t>  a habitat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Picture 68"/>
          <p:cNvPicPr/>
          <p:nvPr/>
        </p:nvPicPr>
        <p:blipFill>
          <a:blip r:embed="rId2"/>
          <a:stretch/>
        </p:blipFill>
        <p:spPr>
          <a:xfrm>
            <a:off x="5577840" y="4206600"/>
            <a:ext cx="3305880" cy="219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</TotalTime>
  <Words>1302</Words>
  <Application>Microsoft Office PowerPoint</Application>
  <PresentationFormat>Custom</PresentationFormat>
  <Paragraphs>161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DejaVu Sans</vt:lpstr>
      <vt:lpstr>Symbol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jmak42@gmail.com</cp:lastModifiedBy>
  <cp:revision>63</cp:revision>
  <dcterms:created xsi:type="dcterms:W3CDTF">2017-04-04T15:46:44Z</dcterms:created>
  <dcterms:modified xsi:type="dcterms:W3CDTF">2017-11-29T11:50:05Z</dcterms:modified>
  <dc:language>en-US</dc:language>
</cp:coreProperties>
</file>